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8" r:id="rId27"/>
    <p:sldId id="281" r:id="rId28"/>
    <p:sldId id="282" r:id="rId29"/>
    <p:sldId id="283" r:id="rId30"/>
    <p:sldId id="284" r:id="rId31"/>
    <p:sldId id="285" r:id="rId32"/>
    <p:sldId id="286" r:id="rId33"/>
    <p:sldId id="28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39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FB95897-E971-450C-9E72-5D4DBD23210E}" type="datetimeFigureOut">
              <a:rPr lang="tr-TR" smtClean="0"/>
              <a:pPr/>
              <a:t>10.12.2020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31AF17-66F7-45F8-9A92-AD40405B866A}" type="slidenum">
              <a:rPr lang="tr-TR" smtClean="0"/>
              <a:pPr/>
              <a:t>‹#›</a:t>
            </a:fld>
            <a:endParaRPr lang="tr-TR"/>
          </a:p>
        </p:txBody>
      </p:sp>
    </p:spTree>
    <p:extLst>
      <p:ext uri="{BB962C8B-B14F-4D97-AF65-F5344CB8AC3E}">
        <p14:creationId xmlns:p14="http://schemas.microsoft.com/office/powerpoint/2010/main" xmlns="" val="164310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FB95897-E971-450C-9E72-5D4DBD23210E}" type="datetimeFigureOut">
              <a:rPr lang="tr-TR" smtClean="0"/>
              <a:pPr/>
              <a:t>10.12.2020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31AF17-66F7-45F8-9A92-AD40405B866A}" type="slidenum">
              <a:rPr lang="tr-TR" smtClean="0"/>
              <a:pPr/>
              <a:t>‹#›</a:t>
            </a:fld>
            <a:endParaRPr lang="tr-TR"/>
          </a:p>
        </p:txBody>
      </p:sp>
    </p:spTree>
    <p:extLst>
      <p:ext uri="{BB962C8B-B14F-4D97-AF65-F5344CB8AC3E}">
        <p14:creationId xmlns:p14="http://schemas.microsoft.com/office/powerpoint/2010/main" xmlns="" val="186632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FB95897-E971-450C-9E72-5D4DBD23210E}" type="datetimeFigureOut">
              <a:rPr lang="tr-TR" smtClean="0"/>
              <a:pPr/>
              <a:t>10.12.2020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31AF17-66F7-45F8-9A92-AD40405B866A}" type="slidenum">
              <a:rPr lang="tr-TR" smtClean="0"/>
              <a:pPr/>
              <a:t>‹#›</a:t>
            </a:fld>
            <a:endParaRPr lang="tr-TR"/>
          </a:p>
        </p:txBody>
      </p:sp>
    </p:spTree>
    <p:extLst>
      <p:ext uri="{BB962C8B-B14F-4D97-AF65-F5344CB8AC3E}">
        <p14:creationId xmlns:p14="http://schemas.microsoft.com/office/powerpoint/2010/main" xmlns="" val="1186520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FB95897-E971-450C-9E72-5D4DBD23210E}" type="datetimeFigureOut">
              <a:rPr lang="tr-TR" smtClean="0"/>
              <a:pPr/>
              <a:t>10.12.2020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31AF17-66F7-45F8-9A92-AD40405B866A}" type="slidenum">
              <a:rPr lang="tr-TR" smtClean="0"/>
              <a:pPr/>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3246161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FB95897-E971-450C-9E72-5D4DBD23210E}" type="datetimeFigureOut">
              <a:rPr lang="tr-TR" smtClean="0"/>
              <a:pPr/>
              <a:t>10.12.2020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31AF17-66F7-45F8-9A92-AD40405B866A}" type="slidenum">
              <a:rPr lang="tr-TR" smtClean="0"/>
              <a:pPr/>
              <a:t>‹#›</a:t>
            </a:fld>
            <a:endParaRPr lang="tr-TR"/>
          </a:p>
        </p:txBody>
      </p:sp>
    </p:spTree>
    <p:extLst>
      <p:ext uri="{BB962C8B-B14F-4D97-AF65-F5344CB8AC3E}">
        <p14:creationId xmlns:p14="http://schemas.microsoft.com/office/powerpoint/2010/main" xmlns="" val="1790417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B95897-E971-450C-9E72-5D4DBD23210E}" type="datetimeFigureOut">
              <a:rPr lang="tr-TR" smtClean="0"/>
              <a:pPr/>
              <a:t>10.12.2020</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31AF17-66F7-45F8-9A92-AD40405B866A}" type="slidenum">
              <a:rPr lang="tr-TR" smtClean="0"/>
              <a:pPr/>
              <a:t>‹#›</a:t>
            </a:fld>
            <a:endParaRPr lang="tr-TR"/>
          </a:p>
        </p:txBody>
      </p:sp>
    </p:spTree>
    <p:extLst>
      <p:ext uri="{BB962C8B-B14F-4D97-AF65-F5344CB8AC3E}">
        <p14:creationId xmlns:p14="http://schemas.microsoft.com/office/powerpoint/2010/main" xmlns="" val="2876995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B95897-E971-450C-9E72-5D4DBD23210E}" type="datetimeFigureOut">
              <a:rPr lang="tr-TR" smtClean="0"/>
              <a:pPr/>
              <a:t>10.12.2020</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31AF17-66F7-45F8-9A92-AD40405B866A}" type="slidenum">
              <a:rPr lang="tr-TR" smtClean="0"/>
              <a:pPr/>
              <a:t>‹#›</a:t>
            </a:fld>
            <a:endParaRPr lang="tr-TR"/>
          </a:p>
        </p:txBody>
      </p:sp>
    </p:spTree>
    <p:extLst>
      <p:ext uri="{BB962C8B-B14F-4D97-AF65-F5344CB8AC3E}">
        <p14:creationId xmlns:p14="http://schemas.microsoft.com/office/powerpoint/2010/main" xmlns="" val="1107985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FB95897-E971-450C-9E72-5D4DBD23210E}" type="datetimeFigureOut">
              <a:rPr lang="tr-TR" smtClean="0"/>
              <a:pPr/>
              <a:t>10.12.2020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31AF17-66F7-45F8-9A92-AD40405B866A}" type="slidenum">
              <a:rPr lang="tr-TR" smtClean="0"/>
              <a:pPr/>
              <a:t>‹#›</a:t>
            </a:fld>
            <a:endParaRPr lang="tr-TR"/>
          </a:p>
        </p:txBody>
      </p:sp>
    </p:spTree>
    <p:extLst>
      <p:ext uri="{BB962C8B-B14F-4D97-AF65-F5344CB8AC3E}">
        <p14:creationId xmlns:p14="http://schemas.microsoft.com/office/powerpoint/2010/main" xmlns="" val="1804853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FB95897-E971-450C-9E72-5D4DBD23210E}" type="datetimeFigureOut">
              <a:rPr lang="tr-TR" smtClean="0"/>
              <a:pPr/>
              <a:t>10.12.2020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31AF17-66F7-45F8-9A92-AD40405B866A}" type="slidenum">
              <a:rPr lang="tr-TR" smtClean="0"/>
              <a:pPr/>
              <a:t>‹#›</a:t>
            </a:fld>
            <a:endParaRPr lang="tr-TR"/>
          </a:p>
        </p:txBody>
      </p:sp>
    </p:spTree>
    <p:extLst>
      <p:ext uri="{BB962C8B-B14F-4D97-AF65-F5344CB8AC3E}">
        <p14:creationId xmlns:p14="http://schemas.microsoft.com/office/powerpoint/2010/main" xmlns="" val="87445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1FB95897-E971-450C-9E72-5D4DBD23210E}" type="datetimeFigureOut">
              <a:rPr lang="tr-TR" smtClean="0"/>
              <a:pPr/>
              <a:t>10.12.2020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31AF17-66F7-45F8-9A92-AD40405B866A}" type="slidenum">
              <a:rPr lang="tr-TR" smtClean="0"/>
              <a:pPr/>
              <a:t>‹#›</a:t>
            </a:fld>
            <a:endParaRPr lang="tr-TR"/>
          </a:p>
        </p:txBody>
      </p:sp>
    </p:spTree>
    <p:extLst>
      <p:ext uri="{BB962C8B-B14F-4D97-AF65-F5344CB8AC3E}">
        <p14:creationId xmlns:p14="http://schemas.microsoft.com/office/powerpoint/2010/main" xmlns="" val="417998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FB95897-E971-450C-9E72-5D4DBD23210E}" type="datetimeFigureOut">
              <a:rPr lang="tr-TR" smtClean="0"/>
              <a:pPr/>
              <a:t>10.12.2020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31AF17-66F7-45F8-9A92-AD40405B866A}" type="slidenum">
              <a:rPr lang="tr-TR" smtClean="0"/>
              <a:pPr/>
              <a:t>‹#›</a:t>
            </a:fld>
            <a:endParaRPr lang="tr-TR"/>
          </a:p>
        </p:txBody>
      </p:sp>
    </p:spTree>
    <p:extLst>
      <p:ext uri="{BB962C8B-B14F-4D97-AF65-F5344CB8AC3E}">
        <p14:creationId xmlns:p14="http://schemas.microsoft.com/office/powerpoint/2010/main" xmlns="" val="2493709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FB95897-E971-450C-9E72-5D4DBD23210E}" type="datetimeFigureOut">
              <a:rPr lang="tr-TR" smtClean="0"/>
              <a:pPr/>
              <a:t>10.12.2020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31AF17-66F7-45F8-9A92-AD40405B866A}" type="slidenum">
              <a:rPr lang="tr-TR" smtClean="0"/>
              <a:pPr/>
              <a:t>‹#›</a:t>
            </a:fld>
            <a:endParaRPr lang="tr-TR"/>
          </a:p>
        </p:txBody>
      </p:sp>
    </p:spTree>
    <p:extLst>
      <p:ext uri="{BB962C8B-B14F-4D97-AF65-F5344CB8AC3E}">
        <p14:creationId xmlns:p14="http://schemas.microsoft.com/office/powerpoint/2010/main" xmlns="" val="314543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FB95897-E971-450C-9E72-5D4DBD23210E}" type="datetimeFigureOut">
              <a:rPr lang="tr-TR" smtClean="0"/>
              <a:pPr/>
              <a:t>10.12.2020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331AF17-66F7-45F8-9A92-AD40405B866A}" type="slidenum">
              <a:rPr lang="tr-TR" smtClean="0"/>
              <a:pPr/>
              <a:t>‹#›</a:t>
            </a:fld>
            <a:endParaRPr lang="tr-TR"/>
          </a:p>
        </p:txBody>
      </p:sp>
    </p:spTree>
    <p:extLst>
      <p:ext uri="{BB962C8B-B14F-4D97-AF65-F5344CB8AC3E}">
        <p14:creationId xmlns:p14="http://schemas.microsoft.com/office/powerpoint/2010/main" xmlns="" val="275367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1FB95897-E971-450C-9E72-5D4DBD23210E}" type="datetimeFigureOut">
              <a:rPr lang="tr-TR" smtClean="0"/>
              <a:pPr/>
              <a:t>10.12.2020</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0331AF17-66F7-45F8-9A92-AD40405B866A}" type="slidenum">
              <a:rPr lang="tr-TR" smtClean="0"/>
              <a:pPr/>
              <a:t>‹#›</a:t>
            </a:fld>
            <a:endParaRPr lang="tr-TR"/>
          </a:p>
        </p:txBody>
      </p:sp>
    </p:spTree>
    <p:extLst>
      <p:ext uri="{BB962C8B-B14F-4D97-AF65-F5344CB8AC3E}">
        <p14:creationId xmlns:p14="http://schemas.microsoft.com/office/powerpoint/2010/main" xmlns="" val="58143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FB95897-E971-450C-9E72-5D4DBD23210E}" type="datetimeFigureOut">
              <a:rPr lang="tr-TR" smtClean="0"/>
              <a:pPr/>
              <a:t>10.12.2020</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0331AF17-66F7-45F8-9A92-AD40405B866A}" type="slidenum">
              <a:rPr lang="tr-TR" smtClean="0"/>
              <a:pPr/>
              <a:t>‹#›</a:t>
            </a:fld>
            <a:endParaRPr lang="tr-TR"/>
          </a:p>
        </p:txBody>
      </p:sp>
    </p:spTree>
    <p:extLst>
      <p:ext uri="{BB962C8B-B14F-4D97-AF65-F5344CB8AC3E}">
        <p14:creationId xmlns:p14="http://schemas.microsoft.com/office/powerpoint/2010/main" xmlns="" val="255784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1FB95897-E971-450C-9E72-5D4DBD23210E}" type="datetimeFigureOut">
              <a:rPr lang="tr-TR" smtClean="0"/>
              <a:pPr/>
              <a:t>10.12.2020</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0331AF17-66F7-45F8-9A92-AD40405B866A}" type="slidenum">
              <a:rPr lang="tr-TR" smtClean="0"/>
              <a:pPr/>
              <a:t>‹#›</a:t>
            </a:fld>
            <a:endParaRPr lang="tr-TR"/>
          </a:p>
        </p:txBody>
      </p:sp>
    </p:spTree>
    <p:extLst>
      <p:ext uri="{BB962C8B-B14F-4D97-AF65-F5344CB8AC3E}">
        <p14:creationId xmlns:p14="http://schemas.microsoft.com/office/powerpoint/2010/main" xmlns="" val="163709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FB95897-E971-450C-9E72-5D4DBD23210E}" type="datetimeFigureOut">
              <a:rPr lang="tr-TR" smtClean="0"/>
              <a:pPr/>
              <a:t>10.12.2020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31AF17-66F7-45F8-9A92-AD40405B866A}" type="slidenum">
              <a:rPr lang="tr-TR" smtClean="0"/>
              <a:pPr/>
              <a:t>‹#›</a:t>
            </a:fld>
            <a:endParaRPr lang="tr-TR"/>
          </a:p>
        </p:txBody>
      </p:sp>
    </p:spTree>
    <p:extLst>
      <p:ext uri="{BB962C8B-B14F-4D97-AF65-F5344CB8AC3E}">
        <p14:creationId xmlns:p14="http://schemas.microsoft.com/office/powerpoint/2010/main" xmlns="" val="1316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FB95897-E971-450C-9E72-5D4DBD23210E}" type="datetimeFigureOut">
              <a:rPr lang="tr-TR" smtClean="0"/>
              <a:pPr/>
              <a:t>10.12.2020</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331AF17-66F7-45F8-9A92-AD40405B866A}" type="slidenum">
              <a:rPr lang="tr-TR" smtClean="0"/>
              <a:pPr/>
              <a:t>‹#›</a:t>
            </a:fld>
            <a:endParaRPr lang="tr-TR"/>
          </a:p>
        </p:txBody>
      </p:sp>
    </p:spTree>
    <p:extLst>
      <p:ext uri="{BB962C8B-B14F-4D97-AF65-F5344CB8AC3E}">
        <p14:creationId xmlns:p14="http://schemas.microsoft.com/office/powerpoint/2010/main" xmlns="" val="2790020626"/>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664412"/>
            <a:ext cx="8676222" cy="2650733"/>
          </a:xfrm>
        </p:spPr>
        <p:txBody>
          <a:bodyPr/>
          <a:lstStyle/>
          <a:p>
            <a:r>
              <a:rPr lang="tr-TR" b="1" dirty="0"/>
              <a:t>KADINA YÖNELİK ŞİDDET</a:t>
            </a:r>
          </a:p>
        </p:txBody>
      </p:sp>
    </p:spTree>
    <p:extLst>
      <p:ext uri="{BB962C8B-B14F-4D97-AF65-F5344CB8AC3E}">
        <p14:creationId xmlns:p14="http://schemas.microsoft.com/office/powerpoint/2010/main" xmlns="" val="2197346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Cinsel şiddet;</a:t>
            </a:r>
          </a:p>
        </p:txBody>
      </p:sp>
      <p:sp>
        <p:nvSpPr>
          <p:cNvPr id="3" name="İçerik Yer Tutucusu 2"/>
          <p:cNvSpPr>
            <a:spLocks noGrp="1"/>
          </p:cNvSpPr>
          <p:nvPr>
            <p:ph idx="1"/>
          </p:nvPr>
        </p:nvSpPr>
        <p:spPr>
          <a:xfrm>
            <a:off x="1141413" y="2210937"/>
            <a:ext cx="9905998" cy="4358470"/>
          </a:xfrm>
        </p:spPr>
        <p:txBody>
          <a:bodyPr>
            <a:normAutofit/>
          </a:bodyPr>
          <a:lstStyle/>
          <a:p>
            <a:r>
              <a:rPr lang="tr-TR" sz="2800" dirty="0"/>
              <a:t>Evli olduğu kişi bile olsa istemeden cinsel ilişkiye zorlama, </a:t>
            </a:r>
          </a:p>
          <a:p>
            <a:r>
              <a:rPr lang="tr-TR" sz="2800" dirty="0"/>
              <a:t>Çocuk doğurmaya ya da doğurmamaya zorlama, </a:t>
            </a:r>
          </a:p>
          <a:p>
            <a:r>
              <a:rPr lang="tr-TR" sz="2800" dirty="0"/>
              <a:t>Zorla evlendirme, </a:t>
            </a:r>
          </a:p>
          <a:p>
            <a:r>
              <a:rPr lang="tr-TR" sz="2800" dirty="0"/>
              <a:t>İstemediği halde kürtaja zorlama, </a:t>
            </a:r>
          </a:p>
          <a:p>
            <a:r>
              <a:rPr lang="tr-TR" sz="2800" dirty="0"/>
              <a:t>Cinsel içerikli tacizler, </a:t>
            </a:r>
          </a:p>
          <a:p>
            <a:r>
              <a:rPr lang="tr-TR" sz="2800" dirty="0"/>
              <a:t>Namus gerekçesiyle öldürme </a:t>
            </a:r>
          </a:p>
          <a:p>
            <a:r>
              <a:rPr lang="tr-TR" sz="2800" dirty="0"/>
              <a:t>ya da öldürmeye zorlamak</a:t>
            </a:r>
          </a:p>
        </p:txBody>
      </p:sp>
      <p:pic>
        <p:nvPicPr>
          <p:cNvPr id="3074" name="Picture 2" descr="Kadının Cinsel İstismarı: Birleşmiş Milletler'in Araştırmasının Çarpıcı  Sonuçları - onedio.co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8765" y="3782704"/>
            <a:ext cx="4762500" cy="28003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211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Ekonomik şiddet;</a:t>
            </a:r>
          </a:p>
        </p:txBody>
      </p:sp>
      <p:sp>
        <p:nvSpPr>
          <p:cNvPr id="3" name="İçerik Yer Tutucusu 2"/>
          <p:cNvSpPr>
            <a:spLocks noGrp="1"/>
          </p:cNvSpPr>
          <p:nvPr>
            <p:ph idx="1"/>
          </p:nvPr>
        </p:nvSpPr>
        <p:spPr>
          <a:xfrm>
            <a:off x="1141413" y="2060812"/>
            <a:ext cx="6329362" cy="4797188"/>
          </a:xfrm>
        </p:spPr>
        <p:txBody>
          <a:bodyPr>
            <a:normAutofit/>
          </a:bodyPr>
          <a:lstStyle/>
          <a:p>
            <a:r>
              <a:rPr lang="tr-TR" sz="2800" dirty="0"/>
              <a:t>Çalışmaya ya da çalışmamaya zorlamak, </a:t>
            </a:r>
          </a:p>
          <a:p>
            <a:r>
              <a:rPr lang="tr-TR" sz="2800" dirty="0"/>
              <a:t>parasını ya da banka kartını alıp vermemek, </a:t>
            </a:r>
          </a:p>
          <a:p>
            <a:r>
              <a:rPr lang="tr-TR" sz="2800" dirty="0"/>
              <a:t>hiç para vermemek, </a:t>
            </a:r>
          </a:p>
          <a:p>
            <a:r>
              <a:rPr lang="tr-TR" sz="2800" dirty="0"/>
              <a:t>ailenin parası ve tasarruflarıyla ilgili hiç fikir sormamak, </a:t>
            </a:r>
          </a:p>
          <a:p>
            <a:r>
              <a:rPr lang="tr-TR" sz="2800" dirty="0"/>
              <a:t>şahsi ziynet eşyalarını zorla alıp satmak</a:t>
            </a:r>
          </a:p>
        </p:txBody>
      </p:sp>
      <p:pic>
        <p:nvPicPr>
          <p:cNvPr id="4098" name="Picture 2" descr="Yargıtay kararını verdi; 'cimri' eş boşanma nedeni - YAŞAM - Gündemotuzbeş"/>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70775" y="4086987"/>
            <a:ext cx="4580198" cy="25367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7373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r"/>
            <a:r>
              <a:rPr lang="tr-TR" sz="3600" b="1" dirty="0"/>
              <a:t>ŞİDDETE UĞRAYAN KADINLARIN </a:t>
            </a:r>
            <a:br>
              <a:rPr lang="tr-TR" sz="3600" b="1" dirty="0"/>
            </a:br>
            <a:r>
              <a:rPr lang="tr-TR" sz="3600" b="1" dirty="0"/>
              <a:t>ORTAK NOKTALARI</a:t>
            </a:r>
          </a:p>
        </p:txBody>
      </p:sp>
      <p:sp>
        <p:nvSpPr>
          <p:cNvPr id="3" name="İçerik Yer Tutucusu 2"/>
          <p:cNvSpPr>
            <a:spLocks noGrp="1"/>
          </p:cNvSpPr>
          <p:nvPr>
            <p:ph idx="1"/>
          </p:nvPr>
        </p:nvSpPr>
        <p:spPr>
          <a:xfrm>
            <a:off x="723331" y="2666999"/>
            <a:ext cx="10324080" cy="4047700"/>
          </a:xfrm>
        </p:spPr>
        <p:txBody>
          <a:bodyPr>
            <a:noAutofit/>
          </a:bodyPr>
          <a:lstStyle/>
          <a:p>
            <a:r>
              <a:rPr lang="tr-TR" sz="2800" dirty="0"/>
              <a:t>Genellikle </a:t>
            </a:r>
            <a:r>
              <a:rPr lang="tr-TR" sz="2800" dirty="0" err="1"/>
              <a:t>sosyo</a:t>
            </a:r>
            <a:r>
              <a:rPr lang="tr-TR" sz="2800" dirty="0"/>
              <a:t> – ekonomik düzeyin ve eğitim düzeyinin düşük olduğu,</a:t>
            </a:r>
          </a:p>
          <a:p>
            <a:r>
              <a:rPr lang="tr-TR" sz="2800" dirty="0"/>
              <a:t>sosyal destek sistemlerinin daha az olduğu,</a:t>
            </a:r>
          </a:p>
          <a:p>
            <a:r>
              <a:rPr lang="tr-TR" sz="2800" dirty="0"/>
              <a:t>Yaşlarının genellikle genç olduğu,</a:t>
            </a:r>
          </a:p>
          <a:p>
            <a:r>
              <a:rPr lang="tr-TR" sz="2800" dirty="0"/>
              <a:t>Ekonomik açıdan eşlerine bağımlı oldukları,</a:t>
            </a:r>
          </a:p>
          <a:p>
            <a:r>
              <a:rPr lang="tr-TR" sz="2800" dirty="0"/>
              <a:t>Eşlerinden daha fazla kazandıkları,</a:t>
            </a:r>
          </a:p>
          <a:p>
            <a:r>
              <a:rPr lang="tr-TR" sz="2800" dirty="0"/>
              <a:t>Çocukluklarında kendi anne ve babaları tarafından şiddete maruz kaldıkları belirtilmektedir.</a:t>
            </a:r>
          </a:p>
        </p:txBody>
      </p:sp>
    </p:spTree>
    <p:extLst>
      <p:ext uri="{BB962C8B-B14F-4D97-AF65-F5344CB8AC3E}">
        <p14:creationId xmlns:p14="http://schemas.microsoft.com/office/powerpoint/2010/main" xmlns="" val="1044946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09600"/>
            <a:ext cx="9905998" cy="1355679"/>
          </a:xfrm>
        </p:spPr>
        <p:txBody>
          <a:bodyPr>
            <a:normAutofit/>
          </a:bodyPr>
          <a:lstStyle/>
          <a:p>
            <a:pPr algn="r"/>
            <a:r>
              <a:rPr lang="tr-TR" sz="3600" b="1" dirty="0"/>
              <a:t>ŞİDDET UYGULAYAN ERKEKLERİN </a:t>
            </a:r>
            <a:br>
              <a:rPr lang="tr-TR" sz="3600" b="1" dirty="0"/>
            </a:br>
            <a:r>
              <a:rPr lang="tr-TR" sz="3600" b="1" dirty="0"/>
              <a:t>ORTAK ÖZELLİKLERİ</a:t>
            </a:r>
          </a:p>
        </p:txBody>
      </p:sp>
      <p:sp>
        <p:nvSpPr>
          <p:cNvPr id="3" name="İçerik Yer Tutucusu 2"/>
          <p:cNvSpPr>
            <a:spLocks noGrp="1"/>
          </p:cNvSpPr>
          <p:nvPr>
            <p:ph idx="1"/>
          </p:nvPr>
        </p:nvSpPr>
        <p:spPr>
          <a:xfrm>
            <a:off x="1141413" y="1965279"/>
            <a:ext cx="9905998" cy="4517408"/>
          </a:xfrm>
        </p:spPr>
        <p:txBody>
          <a:bodyPr>
            <a:noAutofit/>
          </a:bodyPr>
          <a:lstStyle/>
          <a:p>
            <a:r>
              <a:rPr lang="tr-TR" sz="2800" dirty="0">
                <a:effectLst>
                  <a:glow rad="38100">
                    <a:schemeClr val="bg1">
                      <a:lumMod val="50000"/>
                      <a:lumOff val="50000"/>
                      <a:alpha val="20000"/>
                    </a:schemeClr>
                  </a:glow>
                </a:effectLst>
              </a:rPr>
              <a:t>Kıskançlık</a:t>
            </a:r>
          </a:p>
          <a:p>
            <a:r>
              <a:rPr lang="tr-TR" sz="2800" dirty="0"/>
              <a:t>Kontrol isteği </a:t>
            </a:r>
          </a:p>
          <a:p>
            <a:r>
              <a:rPr lang="tr-TR" sz="2800" dirty="0"/>
              <a:t>Toplumsal cinsiyet rolünü çok önemseme </a:t>
            </a:r>
          </a:p>
          <a:p>
            <a:r>
              <a:rPr lang="tr-TR" sz="2800" dirty="0"/>
              <a:t>Ruhsal değişimler </a:t>
            </a:r>
          </a:p>
          <a:p>
            <a:r>
              <a:rPr lang="tr-TR" sz="2800" dirty="0"/>
              <a:t>Alınganlık </a:t>
            </a:r>
          </a:p>
          <a:p>
            <a:r>
              <a:rPr lang="tr-TR" sz="2800" dirty="0"/>
              <a:t>Katı cinsiyet rolü beklentileri </a:t>
            </a:r>
          </a:p>
          <a:p>
            <a:r>
              <a:rPr lang="tr-TR" sz="2800" dirty="0"/>
              <a:t>Kadınları küçümseme </a:t>
            </a:r>
          </a:p>
          <a:p>
            <a:r>
              <a:rPr lang="tr-TR" sz="2800" dirty="0"/>
              <a:t>Problemleri için diğerlerini suçlama</a:t>
            </a:r>
          </a:p>
        </p:txBody>
      </p:sp>
    </p:spTree>
    <p:extLst>
      <p:ext uri="{BB962C8B-B14F-4D97-AF65-F5344CB8AC3E}">
        <p14:creationId xmlns:p14="http://schemas.microsoft.com/office/powerpoint/2010/main" xmlns="" val="97760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r"/>
            <a:r>
              <a:rPr lang="tr-TR" sz="3600" b="1" dirty="0"/>
              <a:t>Şiddet Her Yerde</a:t>
            </a:r>
          </a:p>
        </p:txBody>
      </p:sp>
      <p:sp>
        <p:nvSpPr>
          <p:cNvPr id="3" name="İçerik Yer Tutucusu 2"/>
          <p:cNvSpPr>
            <a:spLocks noGrp="1"/>
          </p:cNvSpPr>
          <p:nvPr>
            <p:ph idx="1"/>
          </p:nvPr>
        </p:nvSpPr>
        <p:spPr>
          <a:xfrm>
            <a:off x="1141413" y="2156345"/>
            <a:ext cx="9905998" cy="4599297"/>
          </a:xfrm>
        </p:spPr>
        <p:txBody>
          <a:bodyPr>
            <a:normAutofit/>
          </a:bodyPr>
          <a:lstStyle/>
          <a:p>
            <a:pPr algn="just"/>
            <a:r>
              <a:rPr lang="tr-TR" sz="2800" dirty="0"/>
              <a:t>ABD de her 15 saniyede bir kadın eşi tarafından dövülmektedir. </a:t>
            </a:r>
          </a:p>
          <a:p>
            <a:pPr algn="just"/>
            <a:r>
              <a:rPr lang="tr-TR" sz="2800" dirty="0"/>
              <a:t>Kadınların %47 si ilk cinsel ilişkisinin zorla olduğunu söylemektedir. </a:t>
            </a:r>
          </a:p>
          <a:p>
            <a:pPr algn="just"/>
            <a:r>
              <a:rPr lang="tr-TR" sz="2800" dirty="0"/>
              <a:t>Cinayet sonucu ölen kadınların %70’ i eşleri tarafından öldürülmüştür. </a:t>
            </a:r>
          </a:p>
          <a:p>
            <a:pPr algn="just"/>
            <a:r>
              <a:rPr lang="tr-TR" sz="2800" dirty="0"/>
              <a:t>Avrupa'da her beş kadından biri hayatları boyunca en az bir kez herhangi bir şiddete maruz kalmıştır.</a:t>
            </a:r>
          </a:p>
        </p:txBody>
      </p:sp>
    </p:spTree>
    <p:extLst>
      <p:ext uri="{BB962C8B-B14F-4D97-AF65-F5344CB8AC3E}">
        <p14:creationId xmlns:p14="http://schemas.microsoft.com/office/powerpoint/2010/main" xmlns="" val="2454459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Türkiye’de</a:t>
            </a:r>
          </a:p>
        </p:txBody>
      </p:sp>
      <p:sp>
        <p:nvSpPr>
          <p:cNvPr id="3" name="İçerik Yer Tutucusu 2"/>
          <p:cNvSpPr>
            <a:spLocks noGrp="1"/>
          </p:cNvSpPr>
          <p:nvPr>
            <p:ph idx="1"/>
          </p:nvPr>
        </p:nvSpPr>
        <p:spPr/>
        <p:txBody>
          <a:bodyPr>
            <a:normAutofit/>
          </a:bodyPr>
          <a:lstStyle/>
          <a:p>
            <a:pPr algn="just"/>
            <a:r>
              <a:rPr lang="tr-TR" sz="2800" dirty="0"/>
              <a:t>Her üç kadından biri fiziksel şiddet görüyor. (%35) </a:t>
            </a:r>
          </a:p>
          <a:p>
            <a:pPr marL="0" indent="0" algn="just">
              <a:buNone/>
            </a:pPr>
            <a:r>
              <a:rPr lang="tr-TR" sz="2800" dirty="0"/>
              <a:t>   Doğu örnekleminde %40 </a:t>
            </a:r>
          </a:p>
          <a:p>
            <a:pPr algn="just"/>
            <a:r>
              <a:rPr lang="tr-TR" sz="2800" dirty="0"/>
              <a:t>Kadınların çoğunluğu kendilerine atılan tokadı ve iteklenmeyi şiddet olarak algılamamakta ve konuyu mahrem olarak görmekte ve konuşmaktan çekinmektedirler. (%49)</a:t>
            </a:r>
          </a:p>
        </p:txBody>
      </p:sp>
    </p:spTree>
    <p:extLst>
      <p:ext uri="{BB962C8B-B14F-4D97-AF65-F5344CB8AC3E}">
        <p14:creationId xmlns:p14="http://schemas.microsoft.com/office/powerpoint/2010/main" xmlns="" val="2933884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68709" y="363941"/>
            <a:ext cx="9905998" cy="1905000"/>
          </a:xfrm>
        </p:spPr>
        <p:txBody>
          <a:bodyPr>
            <a:normAutofit/>
          </a:bodyPr>
          <a:lstStyle/>
          <a:p>
            <a:pPr algn="r"/>
            <a:r>
              <a:rPr lang="tr-TR" sz="3600" b="1" dirty="0"/>
              <a:t>KADINA YÖNELİK AİLE İÇİ ŞİDDETLE İLGİLİ </a:t>
            </a:r>
            <a:br>
              <a:rPr lang="tr-TR" sz="3600" b="1" dirty="0"/>
            </a:br>
            <a:r>
              <a:rPr lang="tr-TR" sz="3600" b="1" dirty="0"/>
              <a:t>YANLIŞ İNANIŞLAR</a:t>
            </a:r>
          </a:p>
        </p:txBody>
      </p:sp>
      <p:sp>
        <p:nvSpPr>
          <p:cNvPr id="3" name="İçerik Yer Tutucusu 2"/>
          <p:cNvSpPr>
            <a:spLocks noGrp="1"/>
          </p:cNvSpPr>
          <p:nvPr>
            <p:ph idx="1"/>
          </p:nvPr>
        </p:nvSpPr>
        <p:spPr>
          <a:xfrm>
            <a:off x="450376" y="2101755"/>
            <a:ext cx="11122925" cy="4435523"/>
          </a:xfrm>
        </p:spPr>
        <p:txBody>
          <a:bodyPr>
            <a:noAutofit/>
          </a:bodyPr>
          <a:lstStyle/>
          <a:p>
            <a:r>
              <a:rPr lang="tr-TR" sz="2400" dirty="0"/>
              <a:t>Yoksullar ve eğitimsizler arasında rastlanır.</a:t>
            </a:r>
          </a:p>
          <a:p>
            <a:r>
              <a:rPr lang="tr-TR" sz="2400" dirty="0"/>
              <a:t>Şiddet abartılan bir durumdur. Aile içi şiddet o kadar da fazla değildir. </a:t>
            </a:r>
          </a:p>
          <a:p>
            <a:r>
              <a:rPr lang="tr-TR" sz="2400" dirty="0"/>
              <a:t>Dayak yiyen kadınlar davranışlarını değiştirler.</a:t>
            </a:r>
          </a:p>
          <a:p>
            <a:r>
              <a:rPr lang="tr-TR" sz="2400" dirty="0"/>
              <a:t>Aile içinde böyle şeyler olur. Aile fertleri birbirlerini sevdikleri için ilişkileri şiddetten etkilenmez.</a:t>
            </a:r>
          </a:p>
          <a:p>
            <a:r>
              <a:rPr lang="tr-TR" sz="2400" dirty="0"/>
              <a:t>Erkekleri daha çok kadınlar kışkırtır.</a:t>
            </a:r>
          </a:p>
          <a:p>
            <a:r>
              <a:rPr lang="tr-TR" sz="2400" dirty="0"/>
              <a:t>Dayak zamanla ortadan kalkar .</a:t>
            </a:r>
          </a:p>
          <a:p>
            <a:r>
              <a:rPr lang="tr-TR" sz="2400" dirty="0"/>
              <a:t>Şiddetin asıl sorumlusu alkol ve ilaçtır. </a:t>
            </a:r>
          </a:p>
          <a:p>
            <a:r>
              <a:rPr lang="tr-TR" sz="2400" dirty="0"/>
              <a:t>Dövülen kadın bundan hoşlanır </a:t>
            </a:r>
          </a:p>
          <a:p>
            <a:pPr marL="0" indent="0" algn="r">
              <a:buNone/>
            </a:pPr>
            <a:r>
              <a:rPr lang="tr-TR" sz="2400" dirty="0"/>
              <a:t>gibi yanlış inanışlar toplumumuzda vardır.</a:t>
            </a:r>
          </a:p>
        </p:txBody>
      </p:sp>
    </p:spTree>
    <p:extLst>
      <p:ext uri="{BB962C8B-B14F-4D97-AF65-F5344CB8AC3E}">
        <p14:creationId xmlns:p14="http://schemas.microsoft.com/office/powerpoint/2010/main" xmlns="" val="1895775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0"/>
            <a:ext cx="9905998" cy="1542197"/>
          </a:xfrm>
        </p:spPr>
        <p:txBody>
          <a:bodyPr>
            <a:normAutofit/>
          </a:bodyPr>
          <a:lstStyle/>
          <a:p>
            <a:pPr algn="ctr"/>
            <a:r>
              <a:rPr lang="tr-TR" sz="3600" b="1" dirty="0"/>
              <a:t>ÖĞRENME</a:t>
            </a:r>
          </a:p>
        </p:txBody>
      </p:sp>
      <p:sp>
        <p:nvSpPr>
          <p:cNvPr id="3" name="İçerik Yer Tutucusu 2"/>
          <p:cNvSpPr>
            <a:spLocks noGrp="1"/>
          </p:cNvSpPr>
          <p:nvPr>
            <p:ph idx="1"/>
          </p:nvPr>
        </p:nvSpPr>
        <p:spPr>
          <a:xfrm>
            <a:off x="1141413" y="982639"/>
            <a:ext cx="9905998" cy="5875362"/>
          </a:xfrm>
        </p:spPr>
        <p:txBody>
          <a:bodyPr>
            <a:noAutofit/>
          </a:bodyPr>
          <a:lstStyle/>
          <a:p>
            <a:pPr marL="0" indent="0">
              <a:buNone/>
            </a:pPr>
            <a:r>
              <a:rPr lang="tr-TR" sz="2800" b="1" dirty="0"/>
              <a:t>ŞİDDET </a:t>
            </a:r>
          </a:p>
          <a:p>
            <a:pPr marL="0" indent="0">
              <a:buNone/>
            </a:pPr>
            <a:r>
              <a:rPr lang="tr-TR" sz="2800" dirty="0"/>
              <a:t>Öğrenilen bir davranıştır ! </a:t>
            </a:r>
          </a:p>
          <a:p>
            <a:pPr marL="0" indent="0">
              <a:buNone/>
            </a:pPr>
            <a:endParaRPr lang="tr-TR" sz="2800" dirty="0"/>
          </a:p>
          <a:p>
            <a:pPr marL="0" indent="0">
              <a:buNone/>
            </a:pPr>
            <a:r>
              <a:rPr lang="tr-TR" sz="2800" dirty="0"/>
              <a:t>ŞİDDETİN HER TÜRLÜSÜ </a:t>
            </a:r>
          </a:p>
          <a:p>
            <a:pPr marL="0" indent="0">
              <a:buNone/>
            </a:pPr>
            <a:r>
              <a:rPr lang="tr-TR" sz="2800" dirty="0"/>
              <a:t>İNSAN HAYATINA </a:t>
            </a:r>
          </a:p>
          <a:p>
            <a:pPr marL="0" indent="0">
              <a:buNone/>
            </a:pPr>
            <a:r>
              <a:rPr lang="tr-TR" sz="2800" dirty="0"/>
              <a:t>ÖĞRENİLEREK GİRER !!! </a:t>
            </a:r>
          </a:p>
          <a:p>
            <a:pPr marL="0" indent="0">
              <a:buNone/>
            </a:pPr>
            <a:endParaRPr lang="tr-TR" sz="2800" dirty="0"/>
          </a:p>
          <a:p>
            <a:pPr marL="0" indent="0">
              <a:buNone/>
            </a:pPr>
            <a:r>
              <a:rPr lang="tr-TR" sz="2800" dirty="0"/>
              <a:t>EN ÖNEMLİ ÖĞRENME KAYNAĞI İSE, </a:t>
            </a:r>
          </a:p>
          <a:p>
            <a:pPr marL="0" indent="0">
              <a:buNone/>
            </a:pPr>
            <a:r>
              <a:rPr lang="tr-TR" sz="2800" dirty="0"/>
              <a:t>KİŞİNİN AİLESİDİR</a:t>
            </a:r>
          </a:p>
        </p:txBody>
      </p:sp>
    </p:spTree>
    <p:extLst>
      <p:ext uri="{BB962C8B-B14F-4D97-AF65-F5344CB8AC3E}">
        <p14:creationId xmlns:p14="http://schemas.microsoft.com/office/powerpoint/2010/main" xmlns="" val="3533310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09600"/>
            <a:ext cx="9905998" cy="6248400"/>
          </a:xfrm>
        </p:spPr>
        <p:txBody>
          <a:bodyPr>
            <a:normAutofit fontScale="90000"/>
          </a:bodyPr>
          <a:lstStyle/>
          <a:p>
            <a:pPr>
              <a:lnSpc>
                <a:spcPct val="150000"/>
              </a:lnSpc>
            </a:pPr>
            <a:r>
              <a:rPr lang="tr-TR" b="1" dirty="0"/>
              <a:t>YAPILAN ARAŞTIRMALAR;</a:t>
            </a:r>
            <a:br>
              <a:rPr lang="tr-TR" b="1" dirty="0"/>
            </a:br>
            <a:r>
              <a:rPr lang="tr-TR" b="1" dirty="0"/>
              <a:t> </a:t>
            </a:r>
            <a:br>
              <a:rPr lang="tr-TR" b="1" dirty="0"/>
            </a:br>
            <a:r>
              <a:rPr lang="tr-TR" b="1" dirty="0"/>
              <a:t>B</a:t>
            </a:r>
            <a:r>
              <a:rPr lang="tr-TR" b="1" cap="none" dirty="0"/>
              <a:t>abasının, annesini dövdüğünü gören </a:t>
            </a:r>
            <a:br>
              <a:rPr lang="tr-TR" b="1" cap="none" dirty="0"/>
            </a:br>
            <a:r>
              <a:rPr lang="tr-TR" b="1" cap="none" dirty="0"/>
              <a:t>erkek çocukların, kendi eşlerini dövme ihtimalinin yedi kat fazla olduğunu gösteriyor!!!</a:t>
            </a:r>
            <a:r>
              <a:rPr lang="tr-TR" b="1" dirty="0"/>
              <a:t/>
            </a:r>
            <a:br>
              <a:rPr lang="tr-TR" b="1" dirty="0"/>
            </a:br>
            <a:endParaRPr lang="tr-TR" b="1" dirty="0"/>
          </a:p>
        </p:txBody>
      </p:sp>
    </p:spTree>
    <p:extLst>
      <p:ext uri="{BB962C8B-B14F-4D97-AF65-F5344CB8AC3E}">
        <p14:creationId xmlns:p14="http://schemas.microsoft.com/office/powerpoint/2010/main" xmlns="" val="2039936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09599"/>
            <a:ext cx="9905998" cy="5832143"/>
          </a:xfrm>
        </p:spPr>
        <p:txBody>
          <a:bodyPr>
            <a:normAutofit/>
          </a:bodyPr>
          <a:lstStyle/>
          <a:p>
            <a:pPr algn="ctr"/>
            <a:r>
              <a:rPr lang="tr-TR" sz="7200" b="1" dirty="0"/>
              <a:t>YANLIŞ İNANÇLAR</a:t>
            </a:r>
          </a:p>
        </p:txBody>
      </p:sp>
    </p:spTree>
    <p:extLst>
      <p:ext uri="{BB962C8B-B14F-4D97-AF65-F5344CB8AC3E}">
        <p14:creationId xmlns:p14="http://schemas.microsoft.com/office/powerpoint/2010/main" xmlns="" val="326131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r"/>
            <a:r>
              <a:rPr lang="tr-TR" sz="3600" b="1" dirty="0"/>
              <a:t>Şiddet Nedir ?</a:t>
            </a:r>
          </a:p>
        </p:txBody>
      </p:sp>
      <p:sp>
        <p:nvSpPr>
          <p:cNvPr id="3" name="İçerik Yer Tutucusu 2"/>
          <p:cNvSpPr>
            <a:spLocks noGrp="1"/>
          </p:cNvSpPr>
          <p:nvPr>
            <p:ph idx="1"/>
          </p:nvPr>
        </p:nvSpPr>
        <p:spPr>
          <a:xfrm>
            <a:off x="1141413" y="1651379"/>
            <a:ext cx="9905998" cy="4967785"/>
          </a:xfrm>
        </p:spPr>
        <p:txBody>
          <a:bodyPr>
            <a:normAutofit/>
          </a:bodyPr>
          <a:lstStyle/>
          <a:p>
            <a:r>
              <a:rPr lang="tr-TR" sz="2800" dirty="0"/>
              <a:t>Sahip olunan gücün; </a:t>
            </a:r>
          </a:p>
          <a:p>
            <a:pPr marL="0" indent="0">
              <a:buNone/>
            </a:pPr>
            <a:r>
              <a:rPr lang="tr-TR" sz="2800" dirty="0"/>
              <a:t>  Bir başka insana, kendine, bir gruba veya bir topluma karşı yaralanma ve kayıpla sonlanabilecek bir biçimde tehdit yoluyla ya da bizzat uygulanmasıdır. (WHO,1996)</a:t>
            </a:r>
          </a:p>
        </p:txBody>
      </p:sp>
    </p:spTree>
    <p:extLst>
      <p:ext uri="{BB962C8B-B14F-4D97-AF65-F5344CB8AC3E}">
        <p14:creationId xmlns:p14="http://schemas.microsoft.com/office/powerpoint/2010/main" xmlns="" val="306331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09600"/>
            <a:ext cx="9905998" cy="5763904"/>
          </a:xfrm>
        </p:spPr>
        <p:txBody>
          <a:bodyPr/>
          <a:lstStyle/>
          <a:p>
            <a:pPr>
              <a:lnSpc>
                <a:spcPct val="150000"/>
              </a:lnSpc>
            </a:pPr>
            <a:r>
              <a:rPr lang="tr-TR" b="1" dirty="0"/>
              <a:t>“AİLE İÇİ ŞİDDET </a:t>
            </a:r>
            <a:br>
              <a:rPr lang="tr-TR" b="1" dirty="0"/>
            </a:br>
            <a:r>
              <a:rPr lang="tr-TR" b="1" dirty="0"/>
              <a:t>SADECE FİZİKSEL OLDUĞU ZAMAN ZARARLIDIR."</a:t>
            </a:r>
          </a:p>
        </p:txBody>
      </p:sp>
    </p:spTree>
    <p:extLst>
      <p:ext uri="{BB962C8B-B14F-4D97-AF65-F5344CB8AC3E}">
        <p14:creationId xmlns:p14="http://schemas.microsoft.com/office/powerpoint/2010/main" xmlns="" val="3234747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286603"/>
            <a:ext cx="9905998" cy="6264321"/>
          </a:xfrm>
        </p:spPr>
        <p:txBody>
          <a:bodyPr>
            <a:normAutofit/>
          </a:bodyPr>
          <a:lstStyle/>
          <a:p>
            <a:r>
              <a:rPr lang="tr-TR" b="1" dirty="0"/>
              <a:t>GERÇEK: </a:t>
            </a:r>
            <a:br>
              <a:rPr lang="tr-TR" b="1" dirty="0"/>
            </a:br>
            <a:r>
              <a:rPr lang="tr-TR" b="1" dirty="0"/>
              <a:t/>
            </a:r>
            <a:br>
              <a:rPr lang="tr-TR" b="1" dirty="0"/>
            </a:br>
            <a:r>
              <a:rPr lang="tr-TR" sz="2800" dirty="0"/>
              <a:t>P</a:t>
            </a:r>
            <a:r>
              <a:rPr lang="tr-TR" sz="2800" cap="none" dirty="0"/>
              <a:t>ek çok kişi şiddeti sadece dayak veya vurma olarak algılar. </a:t>
            </a:r>
            <a:r>
              <a:rPr lang="tr-TR" sz="2800" dirty="0"/>
              <a:t/>
            </a:r>
            <a:br>
              <a:rPr lang="tr-TR" sz="2800" dirty="0"/>
            </a:br>
            <a:r>
              <a:rPr lang="tr-TR" sz="2800" dirty="0"/>
              <a:t>O</a:t>
            </a:r>
            <a:r>
              <a:rPr lang="tr-TR" sz="2800" cap="none" dirty="0"/>
              <a:t>ysa şiddetin pek çok türü vardır.</a:t>
            </a:r>
            <a:br>
              <a:rPr lang="tr-TR" sz="2800" cap="none" dirty="0"/>
            </a:br>
            <a:r>
              <a:rPr lang="tr-TR" sz="2800"/>
              <a:t>*</a:t>
            </a:r>
            <a:r>
              <a:rPr lang="tr-TR" sz="2800" dirty="0"/>
              <a:t>K</a:t>
            </a:r>
            <a:r>
              <a:rPr lang="tr-TR" sz="2800" cap="none" dirty="0"/>
              <a:t>işinin karısını/kocasını aşağılaması</a:t>
            </a:r>
            <a:r>
              <a:rPr lang="tr-TR" sz="2800" cap="none"/>
              <a:t>, </a:t>
            </a:r>
            <a:br>
              <a:rPr lang="tr-TR" sz="2800" cap="none"/>
            </a:br>
            <a:r>
              <a:rPr lang="tr-TR" sz="2800"/>
              <a:t>*</a:t>
            </a:r>
            <a:r>
              <a:rPr lang="tr-TR" sz="2800" dirty="0"/>
              <a:t>k</a:t>
            </a:r>
            <a:r>
              <a:rPr lang="tr-TR" sz="2800" cap="none" dirty="0"/>
              <a:t>arısına/kocasına ve çocuklarına küfretmesi</a:t>
            </a:r>
            <a:r>
              <a:rPr lang="tr-TR" sz="2800" dirty="0"/>
              <a:t>, </a:t>
            </a:r>
            <a:br>
              <a:rPr lang="tr-TR" sz="2800" dirty="0"/>
            </a:br>
            <a:r>
              <a:rPr lang="tr-TR" sz="2800" dirty="0"/>
              <a:t>*o</a:t>
            </a:r>
            <a:r>
              <a:rPr lang="tr-TR" sz="2800" cap="none" dirty="0"/>
              <a:t>nu eve kilitlemesi, </a:t>
            </a:r>
            <a:r>
              <a:rPr lang="tr-TR" sz="2800" dirty="0"/>
              <a:t/>
            </a:r>
            <a:br>
              <a:rPr lang="tr-TR" sz="2800" dirty="0"/>
            </a:br>
            <a:r>
              <a:rPr lang="tr-TR" sz="2800" dirty="0"/>
              <a:t>*c</a:t>
            </a:r>
            <a:r>
              <a:rPr lang="tr-TR" sz="2800" cap="none" dirty="0"/>
              <a:t>insel olarak zorlaması da </a:t>
            </a:r>
            <a:r>
              <a:rPr lang="tr-TR" sz="2800" dirty="0"/>
              <a:t/>
            </a:r>
            <a:br>
              <a:rPr lang="tr-TR" sz="2800" dirty="0"/>
            </a:br>
            <a:r>
              <a:rPr lang="tr-TR" sz="2800" dirty="0"/>
              <a:t/>
            </a:r>
            <a:br>
              <a:rPr lang="tr-TR" sz="2800" dirty="0"/>
            </a:br>
            <a:r>
              <a:rPr lang="tr-TR" sz="2800" dirty="0"/>
              <a:t>ş</a:t>
            </a:r>
            <a:r>
              <a:rPr lang="tr-TR" sz="2800" cap="none" dirty="0"/>
              <a:t>iddet olarak tanımlanır</a:t>
            </a:r>
            <a:r>
              <a:rPr lang="tr-TR" cap="none" dirty="0"/>
              <a:t>. </a:t>
            </a:r>
            <a:endParaRPr lang="tr-TR" dirty="0"/>
          </a:p>
        </p:txBody>
      </p:sp>
    </p:spTree>
    <p:extLst>
      <p:ext uri="{BB962C8B-B14F-4D97-AF65-F5344CB8AC3E}">
        <p14:creationId xmlns:p14="http://schemas.microsoft.com/office/powerpoint/2010/main" xmlns="" val="2211583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09599"/>
            <a:ext cx="9905998" cy="5149755"/>
          </a:xfrm>
        </p:spPr>
        <p:txBody>
          <a:bodyPr/>
          <a:lstStyle/>
          <a:p>
            <a:pPr>
              <a:lnSpc>
                <a:spcPct val="150000"/>
              </a:lnSpc>
            </a:pPr>
            <a:r>
              <a:rPr lang="tr-TR" dirty="0"/>
              <a:t>“</a:t>
            </a:r>
            <a:r>
              <a:rPr lang="tr-TR" cap="none" dirty="0"/>
              <a:t>Eğer mağdur </a:t>
            </a:r>
            <a:r>
              <a:rPr lang="tr-TR" dirty="0"/>
              <a:t/>
            </a:r>
            <a:br>
              <a:rPr lang="tr-TR" dirty="0"/>
            </a:br>
            <a:r>
              <a:rPr lang="tr-TR" dirty="0"/>
              <a:t>Ş</a:t>
            </a:r>
            <a:r>
              <a:rPr lang="tr-TR" cap="none" dirty="0"/>
              <a:t>iddeti</a:t>
            </a:r>
            <a:r>
              <a:rPr lang="tr-TR" dirty="0"/>
              <a:t>  </a:t>
            </a:r>
            <a:r>
              <a:rPr lang="tr-TR" cap="none" dirty="0"/>
              <a:t>istemese/ kabullenmese evini terk eder ya da kanuni haklarını kullanırdı.”</a:t>
            </a:r>
            <a:endParaRPr lang="tr-TR" dirty="0"/>
          </a:p>
        </p:txBody>
      </p:sp>
    </p:spTree>
    <p:extLst>
      <p:ext uri="{BB962C8B-B14F-4D97-AF65-F5344CB8AC3E}">
        <p14:creationId xmlns:p14="http://schemas.microsoft.com/office/powerpoint/2010/main" xmlns="" val="4053005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09600"/>
            <a:ext cx="9905998" cy="5914030"/>
          </a:xfrm>
        </p:spPr>
        <p:txBody>
          <a:bodyPr>
            <a:normAutofit fontScale="90000"/>
          </a:bodyPr>
          <a:lstStyle/>
          <a:p>
            <a:r>
              <a:rPr lang="tr-TR" b="1" dirty="0"/>
              <a:t>GERÇEK: </a:t>
            </a:r>
            <a:br>
              <a:rPr lang="tr-TR" b="1" dirty="0"/>
            </a:br>
            <a:r>
              <a:rPr lang="tr-TR" b="1" dirty="0"/>
              <a:t/>
            </a:r>
            <a:br>
              <a:rPr lang="tr-TR" b="1" dirty="0"/>
            </a:br>
            <a:r>
              <a:rPr lang="tr-TR" dirty="0"/>
              <a:t>Pek çok mağdur </a:t>
            </a:r>
            <a:br>
              <a:rPr lang="tr-TR" dirty="0"/>
            </a:br>
            <a:r>
              <a:rPr lang="tr-TR" dirty="0"/>
              <a:t/>
            </a:r>
            <a:br>
              <a:rPr lang="tr-TR" dirty="0"/>
            </a:br>
            <a:r>
              <a:rPr lang="tr-TR" dirty="0"/>
              <a:t>*e</a:t>
            </a:r>
            <a:r>
              <a:rPr lang="tr-TR" cap="none" dirty="0"/>
              <a:t>konomik nedenler, </a:t>
            </a:r>
            <a:r>
              <a:rPr lang="tr-TR" dirty="0"/>
              <a:t/>
            </a:r>
            <a:br>
              <a:rPr lang="tr-TR" dirty="0"/>
            </a:br>
            <a:r>
              <a:rPr lang="tr-TR" dirty="0"/>
              <a:t>*t</a:t>
            </a:r>
            <a:r>
              <a:rPr lang="tr-TR" cap="none" dirty="0"/>
              <a:t>oplumsal baskılar, </a:t>
            </a:r>
            <a:r>
              <a:rPr lang="tr-TR" dirty="0"/>
              <a:t/>
            </a:r>
            <a:br>
              <a:rPr lang="tr-TR" dirty="0"/>
            </a:br>
            <a:r>
              <a:rPr lang="tr-TR" dirty="0"/>
              <a:t>*ç</a:t>
            </a:r>
            <a:r>
              <a:rPr lang="tr-TR" cap="none" dirty="0"/>
              <a:t>ocuklarını zor durumda bırakmama,</a:t>
            </a:r>
            <a:br>
              <a:rPr lang="tr-TR" cap="none" dirty="0"/>
            </a:br>
            <a:r>
              <a:rPr lang="tr-TR" cap="none" dirty="0"/>
              <a:t> </a:t>
            </a:r>
            <a:r>
              <a:rPr lang="tr-TR" dirty="0"/>
              <a:t>*ç</a:t>
            </a:r>
            <a:r>
              <a:rPr lang="tr-TR" cap="none" dirty="0"/>
              <a:t>aresizlik, </a:t>
            </a:r>
            <a:r>
              <a:rPr lang="tr-TR" dirty="0"/>
              <a:t/>
            </a:r>
            <a:br>
              <a:rPr lang="tr-TR" dirty="0"/>
            </a:br>
            <a:r>
              <a:rPr lang="tr-TR" dirty="0"/>
              <a:t>*n</a:t>
            </a:r>
            <a:r>
              <a:rPr lang="tr-TR" cap="none" dirty="0"/>
              <a:t>asıl yardım alacağını bilememe </a:t>
            </a:r>
            <a:r>
              <a:rPr lang="tr-TR" dirty="0"/>
              <a:t/>
            </a:r>
            <a:br>
              <a:rPr lang="tr-TR" dirty="0"/>
            </a:br>
            <a:r>
              <a:rPr lang="tr-TR" dirty="0"/>
              <a:t>g</a:t>
            </a:r>
            <a:r>
              <a:rPr lang="tr-TR" cap="none" dirty="0"/>
              <a:t>ibi nedenlerle evini terk edemez.</a:t>
            </a:r>
            <a:endParaRPr lang="tr-TR" dirty="0"/>
          </a:p>
        </p:txBody>
      </p:sp>
    </p:spTree>
    <p:extLst>
      <p:ext uri="{BB962C8B-B14F-4D97-AF65-F5344CB8AC3E}">
        <p14:creationId xmlns:p14="http://schemas.microsoft.com/office/powerpoint/2010/main" xmlns="" val="1498785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09599"/>
            <a:ext cx="9905998" cy="5982269"/>
          </a:xfrm>
        </p:spPr>
        <p:txBody>
          <a:bodyPr>
            <a:normAutofit/>
          </a:bodyPr>
          <a:lstStyle/>
          <a:p>
            <a:r>
              <a:rPr lang="tr-TR" dirty="0"/>
              <a:t>“KIZGINLIK KONTROL EDİLEMEZ </a:t>
            </a:r>
            <a:br>
              <a:rPr lang="tr-TR" dirty="0"/>
            </a:br>
            <a:r>
              <a:rPr lang="tr-TR" dirty="0"/>
              <a:t>VE ŞİDDETE YOL AÇAR.“ </a:t>
            </a:r>
            <a:br>
              <a:rPr lang="tr-TR" dirty="0"/>
            </a:br>
            <a:r>
              <a:rPr lang="tr-TR" dirty="0"/>
              <a:t/>
            </a:r>
            <a:br>
              <a:rPr lang="tr-TR" dirty="0"/>
            </a:br>
            <a:r>
              <a:rPr lang="tr-TR" dirty="0"/>
              <a:t>"Z</a:t>
            </a:r>
            <a:r>
              <a:rPr lang="tr-TR" cap="none" dirty="0"/>
              <a:t>arar vermek istemezdim ama kızgınlıktan </a:t>
            </a:r>
            <a:br>
              <a:rPr lang="tr-TR" cap="none" dirty="0"/>
            </a:br>
            <a:r>
              <a:rPr lang="tr-TR" cap="none" dirty="0"/>
              <a:t>gözüm hiçbir şey görmedi." </a:t>
            </a:r>
            <a:r>
              <a:rPr lang="tr-TR" dirty="0"/>
              <a:t/>
            </a:r>
            <a:br>
              <a:rPr lang="tr-TR" dirty="0"/>
            </a:br>
            <a:r>
              <a:rPr lang="tr-TR" dirty="0"/>
              <a:t/>
            </a:r>
            <a:br>
              <a:rPr lang="tr-TR" dirty="0"/>
            </a:br>
            <a:r>
              <a:rPr lang="tr-TR" dirty="0"/>
              <a:t>"K</a:t>
            </a:r>
            <a:r>
              <a:rPr lang="tr-TR" cap="none" dirty="0"/>
              <a:t>endimi kaybettim ve dövdüm”</a:t>
            </a:r>
            <a:endParaRPr lang="tr-TR" dirty="0"/>
          </a:p>
        </p:txBody>
      </p:sp>
    </p:spTree>
    <p:extLst>
      <p:ext uri="{BB962C8B-B14F-4D97-AF65-F5344CB8AC3E}">
        <p14:creationId xmlns:p14="http://schemas.microsoft.com/office/powerpoint/2010/main" xmlns="" val="3144202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09599"/>
            <a:ext cx="9905998" cy="5722961"/>
          </a:xfrm>
        </p:spPr>
        <p:txBody>
          <a:bodyPr>
            <a:normAutofit/>
          </a:bodyPr>
          <a:lstStyle/>
          <a:p>
            <a:r>
              <a:rPr lang="tr-TR" b="1" dirty="0"/>
              <a:t>GERÇEK: </a:t>
            </a:r>
            <a:br>
              <a:rPr lang="tr-TR" b="1" dirty="0"/>
            </a:br>
            <a:r>
              <a:rPr lang="tr-TR" b="1" dirty="0"/>
              <a:t/>
            </a:r>
            <a:br>
              <a:rPr lang="tr-TR" b="1" dirty="0"/>
            </a:br>
            <a:r>
              <a:rPr lang="tr-TR" dirty="0"/>
              <a:t>K</a:t>
            </a:r>
            <a:r>
              <a:rPr lang="tr-TR" cap="none" dirty="0"/>
              <a:t>ızgınlık kontrol edilmezse şiddete yol açabilir. </a:t>
            </a:r>
            <a:r>
              <a:rPr lang="tr-TR" dirty="0"/>
              <a:t/>
            </a:r>
            <a:br>
              <a:rPr lang="tr-TR" dirty="0"/>
            </a:br>
            <a:r>
              <a:rPr lang="tr-TR" dirty="0"/>
              <a:t/>
            </a:r>
            <a:br>
              <a:rPr lang="tr-TR" dirty="0"/>
            </a:br>
            <a:r>
              <a:rPr lang="tr-TR" dirty="0"/>
              <a:t>A</a:t>
            </a:r>
            <a:r>
              <a:rPr lang="tr-TR" cap="none" dirty="0"/>
              <a:t>ncak normal, sağlıklı bir duygu olan kızgınlığı kontrol etmek mümkündür.</a:t>
            </a:r>
            <a:endParaRPr lang="tr-TR" dirty="0"/>
          </a:p>
        </p:txBody>
      </p:sp>
    </p:spTree>
    <p:extLst>
      <p:ext uri="{BB962C8B-B14F-4D97-AF65-F5344CB8AC3E}">
        <p14:creationId xmlns:p14="http://schemas.microsoft.com/office/powerpoint/2010/main" xmlns="" val="691888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313898"/>
            <a:ext cx="10133011" cy="6544101"/>
          </a:xfrm>
        </p:spPr>
        <p:txBody>
          <a:bodyPr>
            <a:noAutofit/>
          </a:bodyPr>
          <a:lstStyle/>
          <a:p>
            <a:pPr fontAlgn="base">
              <a:lnSpc>
                <a:spcPct val="150000"/>
              </a:lnSpc>
            </a:pPr>
            <a:r>
              <a:rPr lang="tr-TR" sz="2000" b="1" dirty="0">
                <a:effectLst/>
              </a:rPr>
              <a:t>Şiddete uğradığınızda ulaşabileceğiniz acil telefon hatları</a:t>
            </a:r>
            <a:br>
              <a:rPr lang="tr-TR" sz="2000" b="1" dirty="0">
                <a:effectLst/>
              </a:rPr>
            </a:br>
            <a:r>
              <a:rPr lang="tr-TR" sz="2000" dirty="0">
                <a:effectLst/>
              </a:rPr>
              <a:t>155 Polis İmdat</a:t>
            </a:r>
            <a:br>
              <a:rPr lang="tr-TR" sz="2000" dirty="0">
                <a:effectLst/>
              </a:rPr>
            </a:br>
            <a:r>
              <a:rPr lang="tr-TR" sz="2000" dirty="0">
                <a:effectLst/>
              </a:rPr>
              <a:t>156 Jandarma İmdat</a:t>
            </a:r>
            <a:br>
              <a:rPr lang="tr-TR" sz="2000" dirty="0">
                <a:effectLst/>
              </a:rPr>
            </a:br>
            <a:r>
              <a:rPr lang="tr-TR" sz="2000" dirty="0">
                <a:effectLst/>
              </a:rPr>
              <a:t>183 Aile, Kadın, Çocuk ve Özürlü Sosyal Hizmet Danışma Hattı</a:t>
            </a:r>
            <a:br>
              <a:rPr lang="tr-TR" sz="2000" dirty="0">
                <a:effectLst/>
              </a:rPr>
            </a:br>
            <a:r>
              <a:rPr lang="tr-TR" sz="2000" dirty="0">
                <a:effectLst/>
              </a:rPr>
              <a:t>112 Ambulans</a:t>
            </a:r>
            <a:br>
              <a:rPr lang="tr-TR" sz="2000" dirty="0">
                <a:effectLst/>
              </a:rPr>
            </a:br>
            <a:r>
              <a:rPr lang="tr-TR" sz="2000" dirty="0">
                <a:effectLst/>
              </a:rPr>
              <a:t>(212) 656 96 96 ve (549) 656 96 96 Aile İçi Şiddet Acil Yardım Hattı</a:t>
            </a:r>
            <a:r>
              <a:rPr lang="tr-TR" sz="2000" b="1" dirty="0">
                <a:effectLst/>
              </a:rPr>
              <a:t/>
            </a:r>
            <a:br>
              <a:rPr lang="tr-TR" sz="2000" b="1" dirty="0">
                <a:effectLst/>
              </a:rPr>
            </a:br>
            <a:r>
              <a:rPr lang="tr-TR" sz="2000" b="1" dirty="0">
                <a:effectLst/>
              </a:rPr>
              <a:t/>
            </a:r>
            <a:br>
              <a:rPr lang="tr-TR" sz="2000" b="1" dirty="0">
                <a:effectLst/>
              </a:rPr>
            </a:br>
            <a:r>
              <a:rPr lang="tr-TR" sz="2000" b="1" dirty="0">
                <a:effectLst/>
              </a:rPr>
              <a:t>Şikayet ve ihbar için başvurabileceğiniz kurum ve kuruluşlar:</a:t>
            </a:r>
            <a:r>
              <a:rPr lang="tr-TR" sz="2000" dirty="0">
                <a:effectLst/>
              </a:rPr>
              <a:t/>
            </a:r>
            <a:br>
              <a:rPr lang="tr-TR" sz="2000" dirty="0">
                <a:effectLst/>
              </a:rPr>
            </a:br>
            <a:r>
              <a:rPr lang="tr-TR" sz="2000" dirty="0">
                <a:effectLst/>
              </a:rPr>
              <a:t>Polis merkezleri</a:t>
            </a:r>
            <a:br>
              <a:rPr lang="tr-TR" sz="2000" dirty="0">
                <a:effectLst/>
              </a:rPr>
            </a:br>
            <a:r>
              <a:rPr lang="tr-TR" sz="2000" dirty="0">
                <a:effectLst/>
              </a:rPr>
              <a:t>Jandarma karakolları</a:t>
            </a:r>
            <a:br>
              <a:rPr lang="tr-TR" sz="2000" dirty="0">
                <a:effectLst/>
              </a:rPr>
            </a:br>
            <a:r>
              <a:rPr lang="tr-TR" sz="2000" dirty="0">
                <a:effectLst/>
              </a:rPr>
              <a:t>Valilikler – Kaymakamlıklar</a:t>
            </a:r>
            <a:br>
              <a:rPr lang="tr-TR" sz="2000" dirty="0">
                <a:effectLst/>
              </a:rPr>
            </a:br>
            <a:r>
              <a:rPr lang="tr-TR" sz="2000" dirty="0">
                <a:effectLst/>
              </a:rPr>
              <a:t>Adli makamlar (Cumhuriyet Başsavcılığı ve Aile Mahkemeleri)</a:t>
            </a:r>
            <a:br>
              <a:rPr lang="tr-TR" sz="2000" dirty="0">
                <a:effectLst/>
              </a:rPr>
            </a:br>
            <a:r>
              <a:rPr lang="tr-TR" sz="2000" dirty="0">
                <a:effectLst/>
              </a:rPr>
              <a:t>Aile ve Sosyal Politikalar İl Müdürlükleri</a:t>
            </a:r>
            <a:br>
              <a:rPr lang="tr-TR" sz="2000" dirty="0">
                <a:effectLst/>
              </a:rPr>
            </a:br>
            <a:r>
              <a:rPr lang="tr-TR" sz="2000" dirty="0">
                <a:effectLst/>
              </a:rPr>
              <a:t>Şiddet Önleme ve İzleme Merkezleri (ŞÖNİM)</a:t>
            </a:r>
            <a:br>
              <a:rPr lang="tr-TR" sz="2000" dirty="0">
                <a:effectLst/>
              </a:rPr>
            </a:br>
            <a:r>
              <a:rPr lang="tr-TR" sz="2000" dirty="0">
                <a:effectLst/>
              </a:rPr>
              <a:t>Sağlık kuruluşları</a:t>
            </a:r>
            <a:br>
              <a:rPr lang="tr-TR" sz="2000" dirty="0">
                <a:effectLst/>
              </a:rPr>
            </a:br>
            <a:endParaRPr lang="tr-TR" sz="2000" dirty="0"/>
          </a:p>
        </p:txBody>
      </p:sp>
    </p:spTree>
    <p:extLst>
      <p:ext uri="{BB962C8B-B14F-4D97-AF65-F5344CB8AC3E}">
        <p14:creationId xmlns:p14="http://schemas.microsoft.com/office/powerpoint/2010/main" xmlns="" val="3369724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09599"/>
            <a:ext cx="9905998" cy="5531893"/>
          </a:xfrm>
        </p:spPr>
        <p:txBody>
          <a:bodyPr>
            <a:normAutofit/>
          </a:bodyPr>
          <a:lstStyle/>
          <a:p>
            <a:pPr algn="ctr"/>
            <a:r>
              <a:rPr lang="tr-TR" sz="6000" b="1" dirty="0"/>
              <a:t>ŞİDDET VE ÇOCUK</a:t>
            </a:r>
          </a:p>
        </p:txBody>
      </p:sp>
    </p:spTree>
    <p:extLst>
      <p:ext uri="{BB962C8B-B14F-4D97-AF65-F5344CB8AC3E}">
        <p14:creationId xmlns:p14="http://schemas.microsoft.com/office/powerpoint/2010/main" xmlns="" val="2258451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09600"/>
            <a:ext cx="9905998" cy="5695666"/>
          </a:xfrm>
        </p:spPr>
        <p:txBody>
          <a:bodyPr>
            <a:normAutofit/>
          </a:bodyPr>
          <a:lstStyle/>
          <a:p>
            <a:r>
              <a:rPr lang="tr-TR" sz="4000" b="1" dirty="0"/>
              <a:t>Ç</a:t>
            </a:r>
            <a:r>
              <a:rPr lang="tr-TR" sz="4000" b="1" cap="none" dirty="0"/>
              <a:t>ocuk bir kenara, anne karnındaki bebek dahi her şeyin farkındadır.</a:t>
            </a:r>
            <a:endParaRPr lang="tr-TR" sz="4000" b="1" dirty="0"/>
          </a:p>
        </p:txBody>
      </p:sp>
    </p:spTree>
    <p:extLst>
      <p:ext uri="{BB962C8B-B14F-4D97-AF65-F5344CB8AC3E}">
        <p14:creationId xmlns:p14="http://schemas.microsoft.com/office/powerpoint/2010/main" xmlns="" val="4111718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09600"/>
            <a:ext cx="9905998" cy="5914030"/>
          </a:xfrm>
        </p:spPr>
        <p:txBody>
          <a:bodyPr>
            <a:normAutofit/>
          </a:bodyPr>
          <a:lstStyle/>
          <a:p>
            <a:r>
              <a:rPr lang="tr-TR" sz="4000" b="1" dirty="0"/>
              <a:t>Ç</a:t>
            </a:r>
            <a:r>
              <a:rPr lang="tr-TR" sz="4000" b="1" cap="none" dirty="0"/>
              <a:t>ocuğa şiddet uygulanmasının hiçbir öğreticiliği yoktur, yalnızca …</a:t>
            </a:r>
            <a:endParaRPr lang="tr-TR" sz="4000" b="1" dirty="0"/>
          </a:p>
        </p:txBody>
      </p:sp>
    </p:spTree>
    <p:extLst>
      <p:ext uri="{BB962C8B-B14F-4D97-AF65-F5344CB8AC3E}">
        <p14:creationId xmlns:p14="http://schemas.microsoft.com/office/powerpoint/2010/main" xmlns="" val="67284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r"/>
            <a:r>
              <a:rPr lang="tr-TR" sz="3600" b="1" dirty="0"/>
              <a:t>Kadına Yönelik Şiddet Nedir?</a:t>
            </a:r>
          </a:p>
        </p:txBody>
      </p:sp>
      <p:sp>
        <p:nvSpPr>
          <p:cNvPr id="3" name="İçerik Yer Tutucusu 2"/>
          <p:cNvSpPr>
            <a:spLocks noGrp="1"/>
          </p:cNvSpPr>
          <p:nvPr>
            <p:ph idx="1"/>
          </p:nvPr>
        </p:nvSpPr>
        <p:spPr>
          <a:xfrm>
            <a:off x="1141413" y="1910687"/>
            <a:ext cx="9905998" cy="4394579"/>
          </a:xfrm>
        </p:spPr>
        <p:txBody>
          <a:bodyPr>
            <a:noAutofit/>
          </a:bodyPr>
          <a:lstStyle/>
          <a:p>
            <a:pPr marL="0" indent="0">
              <a:buNone/>
            </a:pPr>
            <a:r>
              <a:rPr lang="tr-TR" sz="2800" b="1" dirty="0"/>
              <a:t>Kadınlara, </a:t>
            </a:r>
          </a:p>
          <a:p>
            <a:r>
              <a:rPr lang="tr-TR" sz="2800" dirty="0"/>
              <a:t>yalnızca kadın oldukları için uygulanan veya </a:t>
            </a:r>
          </a:p>
          <a:p>
            <a:r>
              <a:rPr lang="tr-TR" sz="2800" dirty="0"/>
              <a:t>Cinsiyete dayalı bir ayrımcılık ile </a:t>
            </a:r>
          </a:p>
          <a:p>
            <a:r>
              <a:rPr lang="tr-TR" sz="2800" dirty="0"/>
              <a:t>kadının insan hakları ihlaline yol açan her türlü tutum ve davranış </a:t>
            </a:r>
          </a:p>
          <a:p>
            <a:pPr marL="0" indent="0" algn="r">
              <a:buNone/>
            </a:pPr>
            <a:r>
              <a:rPr lang="tr-TR" sz="2800" dirty="0"/>
              <a:t>KADINA YÖNELİK ŞİDDET olarak tanımlanır</a:t>
            </a:r>
          </a:p>
        </p:txBody>
      </p:sp>
    </p:spTree>
    <p:extLst>
      <p:ext uri="{BB962C8B-B14F-4D97-AF65-F5344CB8AC3E}">
        <p14:creationId xmlns:p14="http://schemas.microsoft.com/office/powerpoint/2010/main" xmlns="" val="33566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177421"/>
            <a:ext cx="9905998" cy="6680579"/>
          </a:xfrm>
        </p:spPr>
        <p:txBody>
          <a:bodyPr>
            <a:normAutofit/>
          </a:bodyPr>
          <a:lstStyle/>
          <a:p>
            <a:r>
              <a:rPr lang="tr-TR" b="1" dirty="0"/>
              <a:t>D</a:t>
            </a:r>
            <a:r>
              <a:rPr lang="tr-TR" b="1" cap="none" dirty="0"/>
              <a:t>ayak, istenmeyen davranışın değiştirilmesini değil, bedelinin ödetilerek sadece “davranışın devamını” sağlar.</a:t>
            </a:r>
            <a:endParaRPr lang="tr-TR" b="1" dirty="0"/>
          </a:p>
        </p:txBody>
      </p:sp>
    </p:spTree>
    <p:extLst>
      <p:ext uri="{BB962C8B-B14F-4D97-AF65-F5344CB8AC3E}">
        <p14:creationId xmlns:p14="http://schemas.microsoft.com/office/powerpoint/2010/main" xmlns="" val="3239780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09600"/>
            <a:ext cx="9905998" cy="5791200"/>
          </a:xfrm>
        </p:spPr>
        <p:txBody>
          <a:bodyPr>
            <a:normAutofit/>
          </a:bodyPr>
          <a:lstStyle/>
          <a:p>
            <a:pPr algn="ctr"/>
            <a:r>
              <a:rPr lang="tr-TR" sz="4000" b="1" dirty="0"/>
              <a:t>ÇOCUĞUNUZU </a:t>
            </a:r>
            <a:br>
              <a:rPr lang="tr-TR" sz="4000" b="1" dirty="0"/>
            </a:br>
            <a:r>
              <a:rPr lang="tr-TR" sz="4000" b="1" dirty="0"/>
              <a:t/>
            </a:r>
            <a:br>
              <a:rPr lang="tr-TR" sz="4000" b="1" dirty="0"/>
            </a:br>
            <a:r>
              <a:rPr lang="tr-TR" sz="4000" b="1" dirty="0"/>
              <a:t>ŞİDDET ARACI OLARAK KULLANMAYIN!!!</a:t>
            </a:r>
          </a:p>
        </p:txBody>
      </p:sp>
    </p:spTree>
    <p:extLst>
      <p:ext uri="{BB962C8B-B14F-4D97-AF65-F5344CB8AC3E}">
        <p14:creationId xmlns:p14="http://schemas.microsoft.com/office/powerpoint/2010/main" xmlns="" val="1005450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srcRect l="17911" t="9731" r="18507" b="15605"/>
          <a:stretch/>
        </p:blipFill>
        <p:spPr>
          <a:xfrm>
            <a:off x="518615" y="395785"/>
            <a:ext cx="11232107" cy="6211077"/>
          </a:xfrm>
          <a:prstGeom prst="rect">
            <a:avLst/>
          </a:prstGeom>
        </p:spPr>
      </p:pic>
    </p:spTree>
    <p:extLst>
      <p:ext uri="{BB962C8B-B14F-4D97-AF65-F5344CB8AC3E}">
        <p14:creationId xmlns:p14="http://schemas.microsoft.com/office/powerpoint/2010/main" xmlns="" val="979461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119115"/>
            <a:ext cx="12192000" cy="8940686"/>
          </a:xfrm>
        </p:spPr>
      </p:pic>
    </p:spTree>
    <p:extLst>
      <p:ext uri="{BB962C8B-B14F-4D97-AF65-F5344CB8AC3E}">
        <p14:creationId xmlns:p14="http://schemas.microsoft.com/office/powerpoint/2010/main" xmlns="" val="269700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r"/>
            <a:r>
              <a:rPr lang="tr-TR" sz="3600" b="1" dirty="0"/>
              <a:t>Temel ilkeler</a:t>
            </a:r>
          </a:p>
        </p:txBody>
      </p:sp>
      <p:sp>
        <p:nvSpPr>
          <p:cNvPr id="3" name="İçerik Yer Tutucusu 2"/>
          <p:cNvSpPr>
            <a:spLocks noGrp="1"/>
          </p:cNvSpPr>
          <p:nvPr>
            <p:ph idx="1"/>
          </p:nvPr>
        </p:nvSpPr>
        <p:spPr>
          <a:xfrm>
            <a:off x="736980" y="1760561"/>
            <a:ext cx="10713492" cy="4653886"/>
          </a:xfrm>
        </p:spPr>
        <p:txBody>
          <a:bodyPr>
            <a:noAutofit/>
          </a:bodyPr>
          <a:lstStyle/>
          <a:p>
            <a:pPr algn="just"/>
            <a:r>
              <a:rPr lang="tr-TR" sz="2800" dirty="0"/>
              <a:t>Şiddet bir toplum ruh sağlığı problemi ve insan hakları sorunudur. </a:t>
            </a:r>
          </a:p>
          <a:p>
            <a:pPr algn="just"/>
            <a:r>
              <a:rPr lang="tr-TR" sz="2800" dirty="0"/>
              <a:t>Şiddet bir suç teşkil eder. Bu nedenle zamanında ve etkin şekilde tanımlanmalıdır. </a:t>
            </a:r>
          </a:p>
          <a:p>
            <a:pPr algn="just"/>
            <a:r>
              <a:rPr lang="tr-TR" sz="2800" dirty="0"/>
              <a:t>Bireyler haklarını kullanabilecekleri ve gelişmelerine olanak sağlayan koşullarda yaşama hakkına sahiptir. </a:t>
            </a:r>
          </a:p>
        </p:txBody>
      </p:sp>
    </p:spTree>
    <p:extLst>
      <p:ext uri="{BB962C8B-B14F-4D97-AF65-F5344CB8AC3E}">
        <p14:creationId xmlns:p14="http://schemas.microsoft.com/office/powerpoint/2010/main" xmlns="" val="147578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r"/>
            <a:r>
              <a:rPr lang="tr-TR" sz="3600" b="1" dirty="0"/>
              <a:t>KADINA YÖNELİK ŞİDDETTE </a:t>
            </a:r>
            <a:br>
              <a:rPr lang="tr-TR" sz="3600" b="1" dirty="0"/>
            </a:br>
            <a:r>
              <a:rPr lang="tr-TR" sz="3600" b="1" dirty="0"/>
              <a:t>GELENEKSEL UYGULAMALAR </a:t>
            </a:r>
          </a:p>
        </p:txBody>
      </p:sp>
      <p:sp>
        <p:nvSpPr>
          <p:cNvPr id="3" name="İçerik Yer Tutucusu 2"/>
          <p:cNvSpPr>
            <a:spLocks noGrp="1"/>
          </p:cNvSpPr>
          <p:nvPr>
            <p:ph idx="1"/>
          </p:nvPr>
        </p:nvSpPr>
        <p:spPr>
          <a:xfrm>
            <a:off x="1141413" y="1910687"/>
            <a:ext cx="9905998" cy="4203510"/>
          </a:xfrm>
        </p:spPr>
        <p:txBody>
          <a:bodyPr>
            <a:normAutofit/>
          </a:bodyPr>
          <a:lstStyle/>
          <a:p>
            <a:r>
              <a:rPr lang="tr-TR" sz="2800" dirty="0"/>
              <a:t>Namus ve Töre Cinayetleri </a:t>
            </a:r>
          </a:p>
          <a:p>
            <a:r>
              <a:rPr lang="tr-TR" sz="2800" dirty="0"/>
              <a:t>Bekaret kontrolü </a:t>
            </a:r>
          </a:p>
          <a:p>
            <a:r>
              <a:rPr lang="tr-TR" sz="2800" dirty="0"/>
              <a:t>Başlık parası </a:t>
            </a:r>
          </a:p>
          <a:p>
            <a:r>
              <a:rPr lang="tr-TR" sz="2800" dirty="0"/>
              <a:t>Eğitimde ayrımcılık </a:t>
            </a:r>
          </a:p>
          <a:p>
            <a:r>
              <a:rPr lang="tr-TR" sz="2800" dirty="0"/>
              <a:t>Erken yaşta evlilik </a:t>
            </a:r>
          </a:p>
          <a:p>
            <a:r>
              <a:rPr lang="tr-TR" sz="2800" dirty="0"/>
              <a:t>Erkek çocuk tehdidi</a:t>
            </a:r>
          </a:p>
        </p:txBody>
      </p:sp>
    </p:spTree>
    <p:extLst>
      <p:ext uri="{BB962C8B-B14F-4D97-AF65-F5344CB8AC3E}">
        <p14:creationId xmlns:p14="http://schemas.microsoft.com/office/powerpoint/2010/main" xmlns="" val="24708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6611" y="104633"/>
            <a:ext cx="9905998" cy="1069075"/>
          </a:xfrm>
        </p:spPr>
        <p:txBody>
          <a:bodyPr>
            <a:normAutofit/>
          </a:bodyPr>
          <a:lstStyle/>
          <a:p>
            <a:pPr algn="r"/>
            <a:r>
              <a:rPr lang="tr-TR" sz="3600" b="1" dirty="0"/>
              <a:t>AİLE İÇİ ŞİDDET NEDİR? </a:t>
            </a:r>
          </a:p>
        </p:txBody>
      </p:sp>
      <p:sp>
        <p:nvSpPr>
          <p:cNvPr id="3" name="İçerik Yer Tutucusu 2"/>
          <p:cNvSpPr>
            <a:spLocks noGrp="1"/>
          </p:cNvSpPr>
          <p:nvPr>
            <p:ph idx="1"/>
          </p:nvPr>
        </p:nvSpPr>
        <p:spPr>
          <a:xfrm>
            <a:off x="232012" y="873458"/>
            <a:ext cx="11600597" cy="5759354"/>
          </a:xfrm>
        </p:spPr>
        <p:txBody>
          <a:bodyPr>
            <a:noAutofit/>
          </a:bodyPr>
          <a:lstStyle/>
          <a:p>
            <a:pPr algn="just"/>
            <a:r>
              <a:rPr lang="tr-TR" sz="2400" b="1" dirty="0"/>
              <a:t>Aynı evde yaşamasanız da</a:t>
            </a:r>
            <a:r>
              <a:rPr lang="tr-TR" sz="2400" dirty="0"/>
              <a:t>, aile mensubu sayılan kişiler tarafından size veya çocuklarınıza yönelik; </a:t>
            </a:r>
          </a:p>
          <a:p>
            <a:pPr marL="457200" lvl="1" indent="0" algn="just">
              <a:buNone/>
            </a:pPr>
            <a:r>
              <a:rPr lang="tr-TR" sz="2400" dirty="0"/>
              <a:t>Tehdit, baskı, özgürlüğünüzü kısıtlayan davranışlar ve</a:t>
            </a:r>
          </a:p>
          <a:p>
            <a:pPr marL="457200" lvl="1" indent="0" algn="just">
              <a:buNone/>
            </a:pPr>
            <a:r>
              <a:rPr lang="tr-TR" sz="2400" dirty="0"/>
              <a:t>fiziksel, cinsel, psikolojik veya ekonomik açıdan zarar görmenize sebep olan her türlü davranış AİLE İÇİ ŞİDDETTİR. </a:t>
            </a:r>
          </a:p>
          <a:p>
            <a:pPr marL="457200" lvl="1" indent="0" algn="just">
              <a:buNone/>
            </a:pPr>
            <a:endParaRPr lang="tr-TR" sz="2400" dirty="0"/>
          </a:p>
          <a:p>
            <a:pPr algn="just"/>
            <a:r>
              <a:rPr lang="tr-TR" sz="2400" dirty="0"/>
              <a:t>Evli olmanıza rağmen kendi isteğinizle veya mahkeme kararı ile </a:t>
            </a:r>
            <a:r>
              <a:rPr lang="tr-TR" sz="2400" b="1" dirty="0"/>
              <a:t>ayrı evlerde yaşadığınız eşinizin ya da boşandığınız eşinizin</a:t>
            </a:r>
            <a:r>
              <a:rPr lang="tr-TR" sz="2400" dirty="0"/>
              <a:t>, size veya çocuklarınıza yönelik; </a:t>
            </a:r>
          </a:p>
          <a:p>
            <a:pPr marL="457200" lvl="1" indent="0" algn="just">
              <a:buNone/>
            </a:pPr>
            <a:r>
              <a:rPr lang="tr-TR" sz="2400" dirty="0"/>
              <a:t>Tehdit, baskı, özgürlüğünüzü kısıtlayan davranışlar ve</a:t>
            </a:r>
          </a:p>
          <a:p>
            <a:pPr marL="457200" lvl="1" indent="0" algn="just">
              <a:buNone/>
            </a:pPr>
            <a:r>
              <a:rPr lang="tr-TR" sz="2400" dirty="0"/>
              <a:t>fiziksel, cinsel, psikolojik veya ekonomik açıdan zarar görmenize sebep olan her türlü davranış AİLE İÇİ ŞİDDETTİR. </a:t>
            </a:r>
          </a:p>
        </p:txBody>
      </p:sp>
    </p:spTree>
    <p:extLst>
      <p:ext uri="{BB962C8B-B14F-4D97-AF65-F5344CB8AC3E}">
        <p14:creationId xmlns:p14="http://schemas.microsoft.com/office/powerpoint/2010/main" xmlns="" val="346622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xmlns="" id="{9F0B72AB-8AE7-448D-8931-DB4A71A2748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03385" y="126608"/>
            <a:ext cx="10353821" cy="6625883"/>
          </a:xfrm>
        </p:spPr>
      </p:pic>
    </p:spTree>
    <p:extLst>
      <p:ext uri="{BB962C8B-B14F-4D97-AF65-F5344CB8AC3E}">
        <p14:creationId xmlns:p14="http://schemas.microsoft.com/office/powerpoint/2010/main" xmlns="" val="282020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09600"/>
            <a:ext cx="9905998" cy="1396621"/>
          </a:xfrm>
        </p:spPr>
        <p:txBody>
          <a:bodyPr>
            <a:normAutofit/>
          </a:bodyPr>
          <a:lstStyle/>
          <a:p>
            <a:r>
              <a:rPr lang="tr-TR" sz="3600" b="1" dirty="0"/>
              <a:t>Fiziksel Şiddet;</a:t>
            </a:r>
          </a:p>
        </p:txBody>
      </p:sp>
      <p:sp>
        <p:nvSpPr>
          <p:cNvPr id="3" name="İçerik Yer Tutucusu 2"/>
          <p:cNvSpPr>
            <a:spLocks noGrp="1"/>
          </p:cNvSpPr>
          <p:nvPr>
            <p:ph idx="1"/>
          </p:nvPr>
        </p:nvSpPr>
        <p:spPr>
          <a:xfrm>
            <a:off x="1141413" y="2006221"/>
            <a:ext cx="9905998" cy="4612943"/>
          </a:xfrm>
        </p:spPr>
        <p:txBody>
          <a:bodyPr>
            <a:noAutofit/>
          </a:bodyPr>
          <a:lstStyle/>
          <a:p>
            <a:r>
              <a:rPr lang="tr-TR" sz="2400" dirty="0"/>
              <a:t>Tokat atmak, </a:t>
            </a:r>
          </a:p>
          <a:p>
            <a:r>
              <a:rPr lang="tr-TR" sz="2400" dirty="0"/>
              <a:t>Dövmek, </a:t>
            </a:r>
          </a:p>
          <a:p>
            <a:r>
              <a:rPr lang="tr-TR" sz="2400" dirty="0"/>
              <a:t>Tekmelemek, </a:t>
            </a:r>
          </a:p>
          <a:p>
            <a:r>
              <a:rPr lang="tr-TR" sz="2400" dirty="0"/>
              <a:t>Odaya ya da eve kilitlemek, </a:t>
            </a:r>
          </a:p>
          <a:p>
            <a:r>
              <a:rPr lang="tr-TR" sz="2400" dirty="0"/>
              <a:t>İtmek, </a:t>
            </a:r>
          </a:p>
          <a:p>
            <a:r>
              <a:rPr lang="tr-TR" sz="2400" dirty="0"/>
              <a:t>Yumruklamak, </a:t>
            </a:r>
          </a:p>
          <a:p>
            <a:r>
              <a:rPr lang="tr-TR" sz="2400" dirty="0"/>
              <a:t>Silah ya da kesici aletle yaralamak, </a:t>
            </a:r>
          </a:p>
          <a:p>
            <a:r>
              <a:rPr lang="tr-TR" sz="2400" dirty="0"/>
              <a:t>Yakmak, </a:t>
            </a:r>
          </a:p>
          <a:p>
            <a:r>
              <a:rPr lang="tr-TR" sz="2400" dirty="0"/>
              <a:t>Gerektiği halde tedavi olmasını engellemek vs. </a:t>
            </a:r>
          </a:p>
        </p:txBody>
      </p:sp>
      <p:pic>
        <p:nvPicPr>
          <p:cNvPr id="1026" name="Picture 2" descr="Aile İçi Şiddetin Türleri – Psikon Aile İçi Şiddet Terapi Merkezi Kony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87498" y="2221412"/>
            <a:ext cx="4691960" cy="29206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3514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Sözel- Duygusal- Psikolojik şiddet;</a:t>
            </a:r>
          </a:p>
        </p:txBody>
      </p:sp>
      <p:sp>
        <p:nvSpPr>
          <p:cNvPr id="3" name="İçerik Yer Tutucusu 2"/>
          <p:cNvSpPr>
            <a:spLocks noGrp="1"/>
          </p:cNvSpPr>
          <p:nvPr>
            <p:ph idx="1"/>
          </p:nvPr>
        </p:nvSpPr>
        <p:spPr>
          <a:xfrm>
            <a:off x="1141413" y="1897039"/>
            <a:ext cx="6658445" cy="4694830"/>
          </a:xfrm>
        </p:spPr>
        <p:txBody>
          <a:bodyPr>
            <a:normAutofit/>
          </a:bodyPr>
          <a:lstStyle/>
          <a:p>
            <a:r>
              <a:rPr lang="tr-TR" sz="2400" dirty="0"/>
              <a:t>Bağırmak, </a:t>
            </a:r>
          </a:p>
          <a:p>
            <a:r>
              <a:rPr lang="tr-TR" sz="2400" dirty="0"/>
              <a:t>Hakaret etmek, </a:t>
            </a:r>
          </a:p>
          <a:p>
            <a:r>
              <a:rPr lang="tr-TR" sz="2400" dirty="0"/>
              <a:t>Küçümsemek, </a:t>
            </a:r>
          </a:p>
          <a:p>
            <a:r>
              <a:rPr lang="tr-TR" sz="2400" dirty="0"/>
              <a:t>Alay etmek, </a:t>
            </a:r>
          </a:p>
          <a:p>
            <a:r>
              <a:rPr lang="tr-TR" sz="2400" dirty="0"/>
              <a:t>Arkadaşları, ailesi ya da akrabalarıyla görüşmesini engellemek, </a:t>
            </a:r>
          </a:p>
          <a:p>
            <a:r>
              <a:rPr lang="tr-TR" sz="2400" dirty="0"/>
              <a:t>Her an nerede olduğunu kontrol etmek, </a:t>
            </a:r>
          </a:p>
          <a:p>
            <a:r>
              <a:rPr lang="tr-TR" sz="2400" dirty="0"/>
              <a:t>Evden dışarı çıkmasını engellemek, </a:t>
            </a:r>
          </a:p>
          <a:p>
            <a:r>
              <a:rPr lang="tr-TR" sz="2400" dirty="0"/>
              <a:t>Hiçbir konuda söz hakkı vermemek</a:t>
            </a:r>
          </a:p>
        </p:txBody>
      </p:sp>
      <p:pic>
        <p:nvPicPr>
          <p:cNvPr id="2056" name="Picture 8" descr="Göz ardı edilen bir şiddet türü: Psikolojik şiddet - Yaşam Haberleri, Haber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99858" y="4285392"/>
            <a:ext cx="4228368" cy="23678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62451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227</TotalTime>
  <Words>711</Words>
  <Application>Microsoft Office PowerPoint</Application>
  <PresentationFormat>Özel</PresentationFormat>
  <Paragraphs>121</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İyon</vt:lpstr>
      <vt:lpstr>KADINA YÖNELİK ŞİDDET</vt:lpstr>
      <vt:lpstr>Şiddet Nedir ?</vt:lpstr>
      <vt:lpstr>Kadına Yönelik Şiddet Nedir?</vt:lpstr>
      <vt:lpstr>Temel ilkeler</vt:lpstr>
      <vt:lpstr>KADINA YÖNELİK ŞİDDETTE  GELENEKSEL UYGULAMALAR </vt:lpstr>
      <vt:lpstr>AİLE İÇİ ŞİDDET NEDİR? </vt:lpstr>
      <vt:lpstr>Slayt 7</vt:lpstr>
      <vt:lpstr>Fiziksel Şiddet;</vt:lpstr>
      <vt:lpstr>Sözel- Duygusal- Psikolojik şiddet;</vt:lpstr>
      <vt:lpstr>Cinsel şiddet;</vt:lpstr>
      <vt:lpstr>Ekonomik şiddet;</vt:lpstr>
      <vt:lpstr>ŞİDDETE UĞRAYAN KADINLARIN  ORTAK NOKTALARI</vt:lpstr>
      <vt:lpstr>ŞİDDET UYGULAYAN ERKEKLERİN  ORTAK ÖZELLİKLERİ</vt:lpstr>
      <vt:lpstr>Şiddet Her Yerde</vt:lpstr>
      <vt:lpstr>Türkiye’de</vt:lpstr>
      <vt:lpstr>KADINA YÖNELİK AİLE İÇİ ŞİDDETLE İLGİLİ  YANLIŞ İNANIŞLAR</vt:lpstr>
      <vt:lpstr>ÖĞRENME</vt:lpstr>
      <vt:lpstr>YAPILAN ARAŞTIRMALAR;   Babasının, annesini dövdüğünü gören  erkek çocukların, kendi eşlerini dövme ihtimalinin yedi kat fazla olduğunu gösteriyor!!! </vt:lpstr>
      <vt:lpstr>YANLIŞ İNANÇLAR</vt:lpstr>
      <vt:lpstr>“AİLE İÇİ ŞİDDET  SADECE FİZİKSEL OLDUĞU ZAMAN ZARARLIDIR."</vt:lpstr>
      <vt:lpstr>GERÇEK:   Pek çok kişi şiddeti sadece dayak veya vurma olarak algılar.  Oysa şiddetin pek çok türü vardır. *Kişinin karısını/kocasını aşağılaması,  *karısına/kocasına ve çocuklarına küfretmesi,  *onu eve kilitlemesi,  *cinsel olarak zorlaması da   şiddet olarak tanımlanır. </vt:lpstr>
      <vt:lpstr>“Eğer mağdur  Şiddeti  istemese/ kabullenmese evini terk eder ya da kanuni haklarını kullanırdı.”</vt:lpstr>
      <vt:lpstr>GERÇEK:   Pek çok mağdur   *ekonomik nedenler,  *toplumsal baskılar,  *çocuklarını zor durumda bırakmama,  *çaresizlik,  *nasıl yardım alacağını bilememe  gibi nedenlerle evini terk edemez.</vt:lpstr>
      <vt:lpstr>“KIZGINLIK KONTROL EDİLEMEZ  VE ŞİDDETE YOL AÇAR.“   "Zarar vermek istemezdim ama kızgınlıktan  gözüm hiçbir şey görmedi."   "Kendimi kaybettim ve dövdüm”</vt:lpstr>
      <vt:lpstr>GERÇEK:   Kızgınlık kontrol edilmezse şiddete yol açabilir.   Ancak normal, sağlıklı bir duygu olan kızgınlığı kontrol etmek mümkündür.</vt:lpstr>
      <vt:lpstr>Şiddete uğradığınızda ulaşabileceğiniz acil telefon hatları 155 Polis İmdat 156 Jandarma İmdat 183 Aile, Kadın, Çocuk ve Özürlü Sosyal Hizmet Danışma Hattı 112 Ambulans (212) 656 96 96 ve (549) 656 96 96 Aile İçi Şiddet Acil Yardım Hattı  Şikayet ve ihbar için başvurabileceğiniz kurum ve kuruluşlar: Polis merkezleri Jandarma karakolları Valilikler – Kaymakamlıklar Adli makamlar (Cumhuriyet Başsavcılığı ve Aile Mahkemeleri) Aile ve Sosyal Politikalar İl Müdürlükleri Şiddet Önleme ve İzleme Merkezleri (ŞÖNİM) Sağlık kuruluşları </vt:lpstr>
      <vt:lpstr>ŞİDDET VE ÇOCUK</vt:lpstr>
      <vt:lpstr>Çocuk bir kenara, anne karnındaki bebek dahi her şeyin farkındadır.</vt:lpstr>
      <vt:lpstr>Çocuğa şiddet uygulanmasının hiçbir öğreticiliği yoktur, yalnızca …</vt:lpstr>
      <vt:lpstr>Dayak, istenmeyen davranışın değiştirilmesini değil, bedelinin ödetilerek sadece “davranışın devamını” sağlar.</vt:lpstr>
      <vt:lpstr>ÇOCUĞUNUZU   ŞİDDET ARACI OLARAK KULLANMAYIN!!!</vt:lpstr>
      <vt:lpstr>Slayt 32</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KADINA YÖNELİK ŞİDDET</dc:title>
  <dc:creator>nilay panca</dc:creator>
  <cp:lastModifiedBy>Anadolu lisesi</cp:lastModifiedBy>
  <cp:revision>38</cp:revision>
  <dcterms:created xsi:type="dcterms:W3CDTF">2020-11-29T17:06:25Z</dcterms:created>
  <dcterms:modified xsi:type="dcterms:W3CDTF">2020-12-10T08:39:30Z</dcterms:modified>
</cp:coreProperties>
</file>